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1" r:id="rId7"/>
    <p:sldId id="273" r:id="rId8"/>
    <p:sldId id="272" r:id="rId9"/>
    <p:sldId id="264" r:id="rId10"/>
    <p:sldId id="265" r:id="rId11"/>
    <p:sldId id="268" r:id="rId12"/>
    <p:sldId id="269" r:id="rId13"/>
    <p:sldId id="274" r:id="rId14"/>
    <p:sldId id="267" r:id="rId15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98CC"/>
    <a:srgbClr val="A4A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8"/>
    <p:restoredTop sz="95788"/>
  </p:normalViewPr>
  <p:slideViewPr>
    <p:cSldViewPr snapToGrid="0" snapToObjects="1">
      <p:cViewPr varScale="1">
        <p:scale>
          <a:sx n="94" d="100"/>
          <a:sy n="94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2BC79-85D7-B440-9877-32F0E88A76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69D59-E10B-8242-B8EC-72D736300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1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0B46-87EF-962A-3FA3-9C90F633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70B93-A01E-98D1-BAAB-D649DE817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A0ACA-0531-4833-DBED-6BE708FC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370F-9AE0-9549-A760-D971427D1AE6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4772B-3BA4-10C9-E66F-2C4F69C9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9A2B-7312-87AE-6AD5-915F6D11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E450-5C87-9724-1B99-2DC26E47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C9F32-E820-7A50-AAFA-3A5E5BE20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9C63-10B5-2CCC-B4B9-FE117C5FF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79BB-EB5F-AA4F-ADAA-FD168BE5907F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FC7C-D475-B4BB-11B3-38E1C2FE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A34C-B670-E5BF-9E13-C988CFEC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03478-46DB-E6BB-4EBD-797C36691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6059C-F8DF-6313-DD16-429384065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F44B4-00DC-82EC-9C80-1293B2D7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3B83-D6B6-7D46-9D7C-6BA7B94EF2F9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0DB8-F126-33D6-CDD1-5FEAA5F6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78608-95DF-C47C-3890-19A6E4E0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018C-9498-20D3-3E8C-FBDACF29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C7DB-F6A8-1C7B-1A6A-11A625BC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2357-3067-1A8F-BD16-35CC26E9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7E23-BE89-614F-AC65-7F3CBB2D86EF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158B-8705-6272-1A75-CFD2C0E2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1AD32-EDD8-A19D-2504-2065AFF0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62764-4FD1-99AA-0771-77230D99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CF8C8-6BEE-F831-E8AF-64F140F6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5393-FB85-613A-4B4D-E7889B1A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5394-6FF9-5B4E-B2CE-470253F9A14F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8F079-C2CC-13A8-1C23-9D5871A0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12B34-A46B-8566-571D-F21383AA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6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D1DD-E32D-F628-50E6-2A180947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DC64-4555-4EBA-E3D4-2729B987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ECEAA-F66A-69E2-AC6A-B650C65E3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D2A3B-CDF7-7C02-4C4C-DEBD81FC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0A12-DDBA-7D4D-9AD8-FFCBB3116567}" type="datetime1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F1698-10FF-1699-0E36-5317FFF9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1E557-6845-1AB9-4769-43FD6B7F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0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88AE-B11B-3CFB-AA8C-CE759E4D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8EE2-D485-4E56-3286-E8489D040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C0000-BFB5-C6CF-D33D-2A079C661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19B02-7EB2-3766-EB2A-BCED1D74C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1A314-D159-64B7-044C-A0F4B11EB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88BDE-DC16-AEE0-0296-EB4963A3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519A6-2D75-C44B-A1A0-EB85E6F2F660}" type="datetime1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8E4CB-4997-FC86-C2FF-1C355D72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A9281-91E7-266D-8312-295193BE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7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E4A7-71F5-CCC5-717D-7A5E61B4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37A61-BBF7-5294-AD8A-EED9304C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9B1E-37DE-0E40-9962-CF97B91397FB}" type="datetime1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2D027-EAAA-F2DB-31F4-0D8F67B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44C2B-1E07-8452-CF14-2CAD9865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98587-D783-F58A-6DC5-3D5AC460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379A-C364-5A4F-B74A-DB3DFADEA8B0}" type="datetime1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6F6DC-F52B-3912-DD47-C8F2267A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13FA1-1546-A3C2-F610-19EC7901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4BED-E14B-0E82-D1A3-E5BEDDCF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00AA-4E15-7FD6-1BED-0F5250620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EC2D8-EBF0-8E7C-10BD-7930DF9CF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A60AB-EB85-D455-2132-291491FF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4994-DBD8-6B4E-92D6-556EF061601E}" type="datetime1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F4AFE-67A5-955F-C956-E7D416C7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6E10B-F686-070A-06BE-EB4680E6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A693-F380-475C-868C-9BE781D0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92B72-5835-8D36-52F2-7FF96B990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715CB-D379-CFF7-1402-871BC64AC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D68C-8EC6-4217-10D6-8D6DC5AD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EE93-E584-1D41-8BD9-612ACF8A42B1}" type="datetime1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E41F2-7207-A252-DDFF-EA627C78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E795-EAD1-D6EB-5682-E000875D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2601C-C8AB-57B8-1269-591300B8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20E7D-5661-2599-A67D-8AFAFE938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0EF56-4565-0EDA-FA36-D5E36A033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BE2F1-6394-7842-8E41-B350209B500F}" type="datetime1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B403-2802-BB7C-8837-332AFBD50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0AFE9-AD00-42F5-3BDF-BEE0B8D3A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6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>
            <a:extLst>
              <a:ext uri="{FF2B5EF4-FFF2-40B4-BE49-F238E27FC236}">
                <a16:creationId xmlns:a16="http://schemas.microsoft.com/office/drawing/2014/main" id="{34090BE2-0DE4-8287-753C-9FA9EBEDC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  <a:lum contrast="-18000"/>
          </a:blip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8A973D-BA5B-5F5E-B301-C9D83B090B1D}"/>
              </a:ext>
            </a:extLst>
          </p:cNvPr>
          <p:cNvSpPr/>
          <p:nvPr/>
        </p:nvSpPr>
        <p:spPr>
          <a:xfrm>
            <a:off x="0" y="0"/>
            <a:ext cx="12204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B084C9-A081-F07E-4AE6-74B37888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63635"/>
            <a:ext cx="12188952" cy="1130729"/>
          </a:xfrm>
          <a:solidFill>
            <a:schemeClr val="bg1">
              <a:lumMod val="50000"/>
              <a:lumOff val="50000"/>
              <a:alpha val="63000"/>
            </a:schemeClr>
          </a:solidFill>
        </p:spPr>
        <p:txBody>
          <a:bodyPr anchor="ctr">
            <a:normAutofit/>
          </a:bodyPr>
          <a:lstStyle/>
          <a:p>
            <a:r>
              <a:rPr lang="de-DE" sz="2800" b="1" dirty="0">
                <a:solidFill>
                  <a:srgbClr val="FFFFFF"/>
                </a:solidFill>
              </a:rPr>
              <a:t>PREDICTED BITCOIN PRICES AND RETURNS WITH </a:t>
            </a:r>
            <a:r>
              <a:rPr lang="de-DE" sz="2800" b="1" dirty="0">
                <a:solidFill>
                  <a:schemeClr val="accent6"/>
                </a:solidFill>
              </a:rPr>
              <a:t>ML ALGORITHMS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1E255A-5945-3B77-9387-1C55497EA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1326" y="5740813"/>
            <a:ext cx="2747626" cy="1117187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Kirill Gusev 01429691</a:t>
            </a: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Lara Grein 12134930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C375-D869-7FA5-9AF1-C28B63D8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62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A93223E0-A109-A9CF-3134-C8DADA21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99" y="1417081"/>
            <a:ext cx="9648002" cy="482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6C853-025B-0FA0-A816-DB97B64B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10</a:t>
            </a:fld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33F2F21-D378-1FCD-7774-1856E09407D3}"/>
              </a:ext>
            </a:extLst>
          </p:cNvPr>
          <p:cNvSpPr txBox="1">
            <a:spLocks/>
          </p:cNvSpPr>
          <p:nvPr/>
        </p:nvSpPr>
        <p:spPr>
          <a:xfrm>
            <a:off x="1440538" y="520150"/>
            <a:ext cx="9310924" cy="896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RESULTS</a:t>
            </a: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9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7DC82920-EDE6-755E-4E1F-17925AE5C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000" y="1417081"/>
            <a:ext cx="9647999" cy="4824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A197A-829D-FE10-C41B-E1A75DC9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11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4F5BEC-8BB9-DFD7-3C62-BC5AC0A89625}"/>
              </a:ext>
            </a:extLst>
          </p:cNvPr>
          <p:cNvSpPr txBox="1">
            <a:spLocks/>
          </p:cNvSpPr>
          <p:nvPr/>
        </p:nvSpPr>
        <p:spPr>
          <a:xfrm>
            <a:off x="1440538" y="520150"/>
            <a:ext cx="9310924" cy="896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PLOTTED RESULTS</a:t>
            </a: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0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A197A-829D-FE10-C41B-E1A75DC9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12</a:t>
            </a:fld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C4F5BEC-8BB9-DFD7-3C62-BC5AC0A89625}"/>
              </a:ext>
            </a:extLst>
          </p:cNvPr>
          <p:cNvSpPr txBox="1">
            <a:spLocks/>
          </p:cNvSpPr>
          <p:nvPr/>
        </p:nvSpPr>
        <p:spPr>
          <a:xfrm>
            <a:off x="1440538" y="520150"/>
            <a:ext cx="9310924" cy="896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6F2C5-BE52-6B27-F3E2-919F7C186079}"/>
              </a:ext>
            </a:extLst>
          </p:cNvPr>
          <p:cNvSpPr/>
          <p:nvPr/>
        </p:nvSpPr>
        <p:spPr>
          <a:xfrm>
            <a:off x="421340" y="1452286"/>
            <a:ext cx="11537577" cy="1344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lvl="0"/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analysis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both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different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market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situations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could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represented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follows</a:t>
            </a:r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C55C5-0A80-6CE4-F9AD-F9B2DF412E2D}"/>
              </a:ext>
            </a:extLst>
          </p:cNvPr>
          <p:cNvSpPr/>
          <p:nvPr/>
        </p:nvSpPr>
        <p:spPr>
          <a:xfrm>
            <a:off x="6347011" y="4464422"/>
            <a:ext cx="5400000" cy="1344706"/>
          </a:xfrm>
          <a:prstGeom prst="rect">
            <a:avLst/>
          </a:prstGeom>
          <a:solidFill>
            <a:srgbClr val="7698C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ctr"/>
          <a:lstStyle/>
          <a:p>
            <a:pPr lvl="0" algn="ctr"/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SVR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more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appropriate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appearance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high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volatility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prices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whereas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RFR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provided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good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stable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periods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829603-5752-9010-562C-9A45DA72736E}"/>
              </a:ext>
            </a:extLst>
          </p:cNvPr>
          <p:cNvSpPr/>
          <p:nvPr/>
        </p:nvSpPr>
        <p:spPr>
          <a:xfrm>
            <a:off x="421340" y="4446874"/>
            <a:ext cx="5400000" cy="1344706"/>
          </a:xfrm>
          <a:prstGeom prst="rect">
            <a:avLst/>
          </a:prstGeom>
          <a:solidFill>
            <a:srgbClr val="A4A6A5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L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showed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better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terms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metrics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on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larger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timescale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 descr="Tick with solid fill">
            <a:extLst>
              <a:ext uri="{FF2B5EF4-FFF2-40B4-BE49-F238E27FC236}">
                <a16:creationId xmlns:a16="http://schemas.microsoft.com/office/drawing/2014/main" id="{013E3159-BEA7-C410-280D-DF43CB63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7790" y="3097309"/>
            <a:ext cx="914400" cy="914400"/>
          </a:xfrm>
          <a:prstGeom prst="rect">
            <a:avLst/>
          </a:prstGeom>
        </p:spPr>
      </p:pic>
      <p:pic>
        <p:nvPicPr>
          <p:cNvPr id="17" name="Graphic 16" descr="Signal with solid fill">
            <a:extLst>
              <a:ext uri="{FF2B5EF4-FFF2-40B4-BE49-F238E27FC236}">
                <a16:creationId xmlns:a16="http://schemas.microsoft.com/office/drawing/2014/main" id="{BAA98B43-5A11-3216-0449-F0D560CFC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9811" y="3084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E8F6C64-4619-FEA1-5E1B-9731027E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  <a:b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10">
            <a:extLst>
              <a:ext uri="{FF2B5EF4-FFF2-40B4-BE49-F238E27FC236}">
                <a16:creationId xmlns:a16="http://schemas.microsoft.com/office/drawing/2014/main" id="{C932241D-90AE-69EE-6449-F720427501D2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</a:rPr>
              <a:t>Additional variables don‘t have any significant effect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FFFFFF"/>
                </a:solidFill>
              </a:rPr>
              <a:t>HL-diff </a:t>
            </a:r>
            <a:r>
              <a:rPr lang="en-US" sz="2200" dirty="0">
                <a:solidFill>
                  <a:srgbClr val="FFFFFF"/>
                </a:solidFill>
              </a:rPr>
              <a:t>= High – Low and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FFFFFF"/>
                </a:solidFill>
              </a:rPr>
              <a:t>CO-diff</a:t>
            </a:r>
            <a:r>
              <a:rPr lang="en-US" sz="2200" dirty="0">
                <a:solidFill>
                  <a:srgbClr val="FFFFFF"/>
                </a:solidFill>
              </a:rPr>
              <a:t> = Close – Open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5E72EB-FD54-B77F-501B-192428F5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601135"/>
            <a:ext cx="10917936" cy="20198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CB5DE-C76E-684B-AF75-91732BC3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042B-6341-4E38-A80C-926D3BB8AAC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E0E03-031D-CD40-B343-861C2A79E9FA}"/>
              </a:ext>
            </a:extLst>
          </p:cNvPr>
          <p:cNvSpPr txBox="1"/>
          <p:nvPr/>
        </p:nvSpPr>
        <p:spPr>
          <a:xfrm>
            <a:off x="10089397" y="-433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9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Digital numbers and graphs">
            <a:extLst>
              <a:ext uri="{FF2B5EF4-FFF2-40B4-BE49-F238E27FC236}">
                <a16:creationId xmlns:a16="http://schemas.microsoft.com/office/drawing/2014/main" id="{9CED7001-DFC9-D49B-9083-31A3A5783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45CC1-8475-4FE7-ABD6-B908F13F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C6E76B-3ADF-9E9C-790B-25ACD090109F}"/>
              </a:ext>
            </a:extLst>
          </p:cNvPr>
          <p:cNvSpPr/>
          <p:nvPr/>
        </p:nvSpPr>
        <p:spPr>
          <a:xfrm>
            <a:off x="0" y="0"/>
            <a:ext cx="12204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847E36E-7C0F-427E-6CA7-89BDCCD62739}"/>
              </a:ext>
            </a:extLst>
          </p:cNvPr>
          <p:cNvSpPr txBox="1">
            <a:spLocks/>
          </p:cNvSpPr>
          <p:nvPr/>
        </p:nvSpPr>
        <p:spPr>
          <a:xfrm>
            <a:off x="3048" y="2863635"/>
            <a:ext cx="12188952" cy="1130729"/>
          </a:xfrm>
          <a:prstGeom prst="rect">
            <a:avLst/>
          </a:prstGeom>
          <a:solidFill>
            <a:schemeClr val="bg1">
              <a:lumMod val="50000"/>
              <a:lumOff val="50000"/>
              <a:alpha val="83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b="1" dirty="0">
                <a:solidFill>
                  <a:srgbClr val="FFFFFF"/>
                </a:solidFill>
              </a:rPr>
              <a:t>THANK YOU FOR YOUR ATTENTION!</a:t>
            </a:r>
            <a:endParaRPr lang="de-DE" sz="28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0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5AB07C-69AA-6132-7B22-3A9190BD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OBJECTIVE &amp; DATA COLLECTION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7092C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092C9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910401D-3CC7-8C41-AEEF-A6A04C90C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42" y="2446477"/>
            <a:ext cx="6795370" cy="36355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D337692-AE78-1D23-4F20-BF29E2073E87}"/>
              </a:ext>
            </a:extLst>
          </p:cNvPr>
          <p:cNvSpPr txBox="1"/>
          <p:nvPr/>
        </p:nvSpPr>
        <p:spPr>
          <a:xfrm>
            <a:off x="8109311" y="2393792"/>
            <a:ext cx="3360212" cy="374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 the direction of Bitcoin prices for the next day or week</a:t>
            </a:r>
          </a:p>
          <a:p>
            <a:pPr marL="57150">
              <a:spcAft>
                <a:spcPts val="600"/>
              </a:spcAft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frequency data from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2021-01-01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till 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2022-07-29</a:t>
            </a:r>
          </a:p>
          <a:p>
            <a:pPr marL="57150">
              <a:spcAft>
                <a:spcPts val="600"/>
              </a:spcAft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obtained from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coinbase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public client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7E3F1-6A1E-99A2-2D04-45ED6B19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9A58D-F96C-0489-3278-6C431355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PRELIMINARY ANALYSIS OF THE DATA [1] </a:t>
            </a:r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14E82F-6E8A-CAD5-A02B-3F32C9B77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968" y="1417081"/>
            <a:ext cx="8207341" cy="48347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52113-99E2-765C-3538-EB855042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AD5DEA8-3211-7C10-8D5C-24000B36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476" y="1417081"/>
            <a:ext cx="8028066" cy="4824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D6760-90BC-0415-8D22-AD061809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4</a:t>
            </a:fld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3AD63D1-C7EC-B9CB-072F-94B848D2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PRELIMINARY ANALYSIS OF THE DATA [2] </a:t>
            </a:r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7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704C3-F8EF-536F-2629-CA715554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5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CB0D2BC-1E9F-8631-9506-5BAFED7B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CONSTRUCTION: SVR</a:t>
            </a:r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4878-D0A6-4841-6FB8-C76CB64728EE}"/>
              </a:ext>
            </a:extLst>
          </p:cNvPr>
          <p:cNvSpPr txBox="1"/>
          <p:nvPr/>
        </p:nvSpPr>
        <p:spPr>
          <a:xfrm>
            <a:off x="2014279" y="1424030"/>
            <a:ext cx="10177721" cy="492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3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300000"/>
              </a:lnSpc>
            </a:pP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Choose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time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interval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counted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number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days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r>
              <a:rPr lang="de-L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300000"/>
              </a:lnSpc>
            </a:pP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Choose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many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days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predicted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window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300000"/>
              </a:lnSpc>
            </a:pP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choose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number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days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training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 - 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300000"/>
              </a:lnSpc>
            </a:pP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Choose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svr</a:t>
            </a:r>
            <a:r>
              <a:rPr lang="de-L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L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30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EBAEA-592B-1FFC-18D5-FB483E545C0D}"/>
              </a:ext>
            </a:extLst>
          </p:cNvPr>
          <p:cNvSpPr txBox="1"/>
          <p:nvPr/>
        </p:nvSpPr>
        <p:spPr>
          <a:xfrm>
            <a:off x="1323996" y="1460599"/>
            <a:ext cx="1380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5400" b="1" dirty="0">
              <a:solidFill>
                <a:srgbClr val="7698CC"/>
              </a:solidFill>
            </a:endParaRPr>
          </a:p>
          <a:p>
            <a:pPr lvl="0"/>
            <a:r>
              <a:rPr lang="de-AT" sz="5400" b="1" dirty="0">
                <a:solidFill>
                  <a:srgbClr val="7698CC"/>
                </a:solidFill>
              </a:rPr>
              <a:t>1.</a:t>
            </a:r>
            <a:endParaRPr lang="en-US" sz="5400" b="1" dirty="0">
              <a:solidFill>
                <a:srgbClr val="7698CC"/>
              </a:solidFill>
            </a:endParaRPr>
          </a:p>
          <a:p>
            <a:pPr lvl="0"/>
            <a:r>
              <a:rPr lang="de-AT" sz="5400" b="1" dirty="0">
                <a:solidFill>
                  <a:srgbClr val="7698CC"/>
                </a:solidFill>
              </a:rPr>
              <a:t>2.</a:t>
            </a:r>
            <a:endParaRPr lang="en-US" sz="5400" b="1" dirty="0">
              <a:solidFill>
                <a:srgbClr val="7698CC"/>
              </a:solidFill>
            </a:endParaRPr>
          </a:p>
          <a:p>
            <a:pPr lvl="0"/>
            <a:r>
              <a:rPr lang="de-AT" sz="5400" b="1" dirty="0">
                <a:solidFill>
                  <a:srgbClr val="7698CC"/>
                </a:solidFill>
              </a:rPr>
              <a:t>3.</a:t>
            </a:r>
            <a:endParaRPr lang="en-US" sz="5400" b="1" dirty="0">
              <a:solidFill>
                <a:srgbClr val="7698CC"/>
              </a:solidFill>
            </a:endParaRPr>
          </a:p>
          <a:p>
            <a:pPr lvl="0"/>
            <a:r>
              <a:rPr lang="de-AT" sz="5400" b="1" dirty="0">
                <a:solidFill>
                  <a:srgbClr val="7698CC"/>
                </a:solidFill>
              </a:rPr>
              <a:t>4.</a:t>
            </a:r>
            <a:endParaRPr lang="en-US" sz="5400" b="1" dirty="0">
              <a:solidFill>
                <a:srgbClr val="7698CC"/>
              </a:solidFill>
            </a:endParaRPr>
          </a:p>
          <a:p>
            <a:endParaRPr lang="en-US" sz="5400" b="1" dirty="0">
              <a:solidFill>
                <a:srgbClr val="7698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2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2AAC0B9-95D1-F146-3FE3-37055170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692" y="1926092"/>
            <a:ext cx="9540000" cy="2783412"/>
          </a:xfrm>
          <a:ln w="127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CB5DE-C76E-684B-AF75-91732BC3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6</a:t>
            </a:fld>
            <a:endParaRPr lang="en-US"/>
          </a:p>
        </p:txBody>
      </p:sp>
      <p:sp>
        <p:nvSpPr>
          <p:cNvPr id="4" name="Textfeld 10">
            <a:extLst>
              <a:ext uri="{FF2B5EF4-FFF2-40B4-BE49-F238E27FC236}">
                <a16:creationId xmlns:a16="http://schemas.microsoft.com/office/drawing/2014/main" id="{2EF0790D-F7AD-CE31-BD82-57B808F2A464}"/>
              </a:ext>
            </a:extLst>
          </p:cNvPr>
          <p:cNvSpPr txBox="1"/>
          <p:nvPr/>
        </p:nvSpPr>
        <p:spPr>
          <a:xfrm>
            <a:off x="1234692" y="5218515"/>
            <a:ext cx="9516770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5"/>
                </a:solidFill>
              </a:rPr>
              <a:t>From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the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analysis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below</a:t>
            </a:r>
            <a:r>
              <a:rPr lang="de-DE" sz="1600" dirty="0">
                <a:solidFill>
                  <a:schemeClr val="accent5"/>
                </a:solidFill>
              </a:rPr>
              <a:t>: ‚</a:t>
            </a:r>
            <a:r>
              <a:rPr lang="de-DE" sz="1600" dirty="0" err="1">
                <a:solidFill>
                  <a:schemeClr val="accent5"/>
                </a:solidFill>
              </a:rPr>
              <a:t>rbf</a:t>
            </a:r>
            <a:r>
              <a:rPr lang="de-DE" sz="1600" dirty="0">
                <a:solidFill>
                  <a:schemeClr val="accent5"/>
                </a:solidFill>
              </a:rPr>
              <a:t>‘ and ‚</a:t>
            </a:r>
            <a:r>
              <a:rPr lang="de-DE" sz="1600" dirty="0" err="1">
                <a:solidFill>
                  <a:schemeClr val="accent5"/>
                </a:solidFill>
              </a:rPr>
              <a:t>poly</a:t>
            </a:r>
            <a:r>
              <a:rPr lang="de-DE" sz="1600" dirty="0">
                <a:solidFill>
                  <a:schemeClr val="accent5"/>
                </a:solidFill>
              </a:rPr>
              <a:t>‘ </a:t>
            </a:r>
            <a:r>
              <a:rPr lang="de-DE" sz="1600" dirty="0" err="1">
                <a:solidFill>
                  <a:schemeClr val="accent5"/>
                </a:solidFill>
              </a:rPr>
              <a:t>kernels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for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price</a:t>
            </a:r>
            <a:r>
              <a:rPr lang="de-DE" sz="1600" dirty="0">
                <a:solidFill>
                  <a:schemeClr val="accent5"/>
                </a:solidFill>
              </a:rPr>
              <a:t> and </a:t>
            </a:r>
            <a:r>
              <a:rPr lang="de-DE" sz="1600" dirty="0" err="1">
                <a:solidFill>
                  <a:schemeClr val="accent5"/>
                </a:solidFill>
              </a:rPr>
              <a:t>returns-based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models</a:t>
            </a:r>
            <a:endParaRPr lang="de-DE" sz="1600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5"/>
                </a:solidFill>
              </a:rPr>
              <a:t>Intra-</a:t>
            </a:r>
            <a:r>
              <a:rPr lang="de-DE" sz="1600" dirty="0" err="1">
                <a:solidFill>
                  <a:schemeClr val="accent5"/>
                </a:solidFill>
              </a:rPr>
              <a:t>daily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data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to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predict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the</a:t>
            </a:r>
            <a:r>
              <a:rPr lang="de-DE" sz="1600" dirty="0">
                <a:solidFill>
                  <a:schemeClr val="accent5"/>
                </a:solidFill>
              </a:rPr>
              <a:t> last </a:t>
            </a:r>
            <a:r>
              <a:rPr lang="de-DE" sz="1600" dirty="0" err="1">
                <a:solidFill>
                  <a:schemeClr val="accent5"/>
                </a:solidFill>
              </a:rPr>
              <a:t>price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of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the</a:t>
            </a:r>
            <a:r>
              <a:rPr lang="de-DE" sz="1600" dirty="0">
                <a:solidFill>
                  <a:schemeClr val="accent5"/>
                </a:solidFill>
              </a:rPr>
              <a:t> </a:t>
            </a:r>
            <a:r>
              <a:rPr lang="de-DE" sz="1600" dirty="0" err="1">
                <a:solidFill>
                  <a:schemeClr val="accent5"/>
                </a:solidFill>
              </a:rPr>
              <a:t>day</a:t>
            </a: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E0E03-031D-CD40-B343-861C2A79E9FA}"/>
              </a:ext>
            </a:extLst>
          </p:cNvPr>
          <p:cNvSpPr txBox="1"/>
          <p:nvPr/>
        </p:nvSpPr>
        <p:spPr>
          <a:xfrm>
            <a:off x="10089397" y="-433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E770CE1-2794-7DDF-C7FF-7E74CD52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rgbClr val="7698CC"/>
                </a:solidFill>
              </a:rPr>
            </a:br>
            <a:r>
              <a:rPr lang="de-LU" sz="2700" b="1" dirty="0">
                <a:solidFill>
                  <a:srgbClr val="7698CC"/>
                </a:solidFill>
              </a:rPr>
              <a:t>MODEL PERFORMANCE: SVM</a:t>
            </a:r>
            <a:br>
              <a:rPr lang="de-LU" sz="2700" b="1" dirty="0">
                <a:solidFill>
                  <a:srgbClr val="7698CC"/>
                </a:solidFill>
              </a:rPr>
            </a:br>
            <a:endParaRPr lang="de-DE" sz="2700" dirty="0">
              <a:solidFill>
                <a:srgbClr val="7698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8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54B9A30-D7AF-52CA-21AE-2A687F8F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62" y="2500528"/>
            <a:ext cx="9540000" cy="1620460"/>
          </a:xfrm>
          <a:prstGeom prst="rect">
            <a:avLst/>
          </a:prstGeom>
          <a:ln w="12700"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F6B7F01-4AFC-FF25-149F-9C9EB86F5D55}"/>
              </a:ext>
            </a:extLst>
          </p:cNvPr>
          <p:cNvSpPr txBox="1"/>
          <p:nvPr/>
        </p:nvSpPr>
        <p:spPr>
          <a:xfrm>
            <a:off x="1211462" y="5129263"/>
            <a:ext cx="95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LU" sz="1600" dirty="0">
                <a:solidFill>
                  <a:schemeClr val="accent5"/>
                </a:solidFill>
              </a:rPr>
              <a:t>All </a:t>
            </a:r>
            <a:r>
              <a:rPr lang="de-LU" sz="1600" dirty="0" err="1">
                <a:solidFill>
                  <a:schemeClr val="accent5"/>
                </a:solidFill>
              </a:rPr>
              <a:t>metrics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show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that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models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based</a:t>
            </a:r>
            <a:r>
              <a:rPr lang="de-LU" sz="1600" dirty="0">
                <a:solidFill>
                  <a:schemeClr val="accent5"/>
                </a:solidFill>
              </a:rPr>
              <a:t> on </a:t>
            </a:r>
            <a:r>
              <a:rPr lang="de-LU" sz="1600" dirty="0" err="1">
                <a:solidFill>
                  <a:schemeClr val="accent5"/>
                </a:solidFill>
              </a:rPr>
              <a:t>hf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data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have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better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prediction</a:t>
            </a:r>
            <a:r>
              <a:rPr lang="de-LU" sz="1600" dirty="0">
                <a:solidFill>
                  <a:schemeClr val="accent5"/>
                </a:solidFill>
              </a:rPr>
              <a:t> power, </a:t>
            </a:r>
            <a:r>
              <a:rPr lang="de-LU" sz="1600" dirty="0" err="1">
                <a:solidFill>
                  <a:schemeClr val="accent5"/>
                </a:solidFill>
              </a:rPr>
              <a:t>especially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for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the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small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amount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of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predicted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days</a:t>
            </a:r>
            <a:r>
              <a:rPr lang="de-LU" sz="1600" dirty="0">
                <a:solidFill>
                  <a:schemeClr val="accent5"/>
                </a:solidFill>
              </a:rPr>
              <a:t> - p but </a:t>
            </a:r>
            <a:r>
              <a:rPr lang="de-LU" sz="1600" dirty="0" err="1">
                <a:solidFill>
                  <a:schemeClr val="accent5"/>
                </a:solidFill>
              </a:rPr>
              <a:t>this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improvement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becomes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indistinguishable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with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increase</a:t>
            </a:r>
            <a:r>
              <a:rPr lang="de-LU" sz="1600" dirty="0">
                <a:solidFill>
                  <a:schemeClr val="accent5"/>
                </a:solidFill>
              </a:rPr>
              <a:t> in </a:t>
            </a:r>
            <a:r>
              <a:rPr lang="de-LU" sz="1600" dirty="0" err="1">
                <a:solidFill>
                  <a:schemeClr val="accent5"/>
                </a:solidFill>
              </a:rPr>
              <a:t>predicted</a:t>
            </a:r>
            <a:r>
              <a:rPr lang="de-LU" sz="1600" dirty="0">
                <a:solidFill>
                  <a:schemeClr val="accent5"/>
                </a:solidFill>
              </a:rPr>
              <a:t> </a:t>
            </a:r>
            <a:r>
              <a:rPr lang="de-LU" sz="1600" dirty="0" err="1">
                <a:solidFill>
                  <a:schemeClr val="accent5"/>
                </a:solidFill>
              </a:rPr>
              <a:t>days</a:t>
            </a:r>
            <a:r>
              <a:rPr lang="de-LU" sz="1600" dirty="0">
                <a:solidFill>
                  <a:schemeClr val="accent5"/>
                </a:solidFill>
              </a:rPr>
              <a:t>.</a:t>
            </a:r>
            <a:endParaRPr lang="de-DE" sz="1600" dirty="0">
              <a:solidFill>
                <a:schemeClr val="accent5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CB5DE-C76E-684B-AF75-91732BC3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E0E03-031D-CD40-B343-861C2A79E9FA}"/>
              </a:ext>
            </a:extLst>
          </p:cNvPr>
          <p:cNvSpPr txBox="1"/>
          <p:nvPr/>
        </p:nvSpPr>
        <p:spPr>
          <a:xfrm>
            <a:off x="10089397" y="-433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E8F6C64-4619-FEA1-5E1B-9731027E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rgbClr val="7698CC"/>
                </a:solidFill>
              </a:rPr>
            </a:br>
            <a:r>
              <a:rPr lang="de-LU" sz="2700" b="1" dirty="0">
                <a:solidFill>
                  <a:srgbClr val="7698CC"/>
                </a:solidFill>
              </a:rPr>
              <a:t>MODEL PERFORMANCE: RFR</a:t>
            </a:r>
            <a:br>
              <a:rPr lang="de-LU" sz="2700" b="1" dirty="0">
                <a:solidFill>
                  <a:srgbClr val="7698CC"/>
                </a:solidFill>
              </a:rPr>
            </a:br>
            <a:endParaRPr lang="de-DE" sz="2700" dirty="0">
              <a:solidFill>
                <a:srgbClr val="7698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5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704C3-F8EF-536F-2629-CA715554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8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CB0D2BC-1E9F-8631-9506-5BAFED7B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38" y="520150"/>
            <a:ext cx="9310924" cy="896931"/>
          </a:xfrm>
        </p:spPr>
        <p:txBody>
          <a:bodyPr>
            <a:noAutofit/>
          </a:bodyPr>
          <a:lstStyle/>
          <a:p>
            <a:pPr algn="ctr"/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CONSTRUCTION: RFR</a:t>
            </a:r>
            <a:b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94878-D0A6-4841-6FB8-C76CB64728EE}"/>
              </a:ext>
            </a:extLst>
          </p:cNvPr>
          <p:cNvSpPr txBox="1"/>
          <p:nvPr/>
        </p:nvSpPr>
        <p:spPr>
          <a:xfrm>
            <a:off x="2014280" y="2136315"/>
            <a:ext cx="7757250" cy="326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300000"/>
              </a:lnSpc>
            </a:pPr>
            <a:endParaRPr lang="en-US" dirty="0">
              <a:solidFill>
                <a:schemeClr val="accent5"/>
              </a:solidFill>
            </a:endParaRPr>
          </a:p>
          <a:p>
            <a:pPr lvl="0"/>
            <a:r>
              <a:rPr lang="de-LU" dirty="0">
                <a:solidFill>
                  <a:schemeClr val="accent5"/>
                </a:solidFill>
              </a:rPr>
              <a:t>The </a:t>
            </a:r>
            <a:r>
              <a:rPr lang="de-LU" dirty="0" err="1">
                <a:solidFill>
                  <a:schemeClr val="accent5"/>
                </a:solidFill>
              </a:rPr>
              <a:t>function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for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random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forest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regressor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resambles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the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structure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of</a:t>
            </a:r>
            <a:r>
              <a:rPr lang="de-LU" dirty="0">
                <a:solidFill>
                  <a:schemeClr val="accent5"/>
                </a:solidFill>
              </a:rPr>
              <a:t> SVR </a:t>
            </a:r>
            <a:r>
              <a:rPr lang="de-LU" dirty="0" err="1">
                <a:solidFill>
                  <a:schemeClr val="accent5"/>
                </a:solidFill>
              </a:rPr>
              <a:t>function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above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with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one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difference</a:t>
            </a:r>
            <a:r>
              <a:rPr lang="de-LU" dirty="0">
                <a:solidFill>
                  <a:schemeClr val="accent5"/>
                </a:solidFill>
              </a:rPr>
              <a:t>. </a:t>
            </a:r>
          </a:p>
          <a:p>
            <a:pPr lvl="0"/>
            <a:endParaRPr lang="de-LU" dirty="0">
              <a:solidFill>
                <a:schemeClr val="accent5"/>
              </a:solidFill>
            </a:endParaRPr>
          </a:p>
          <a:p>
            <a:pPr lvl="0"/>
            <a:endParaRPr lang="en-US" dirty="0">
              <a:solidFill>
                <a:schemeClr val="accent5"/>
              </a:solidFill>
            </a:endParaRPr>
          </a:p>
          <a:p>
            <a:pPr lvl="0"/>
            <a:r>
              <a:rPr lang="de-LU" dirty="0">
                <a:solidFill>
                  <a:schemeClr val="accent5"/>
                </a:solidFill>
              </a:rPr>
              <a:t>The </a:t>
            </a:r>
            <a:r>
              <a:rPr lang="de-LU" dirty="0" err="1">
                <a:solidFill>
                  <a:schemeClr val="accent5"/>
                </a:solidFill>
              </a:rPr>
              <a:t>best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parameters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are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determinde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whithing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the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function</a:t>
            </a:r>
            <a:r>
              <a:rPr lang="de-LU" dirty="0">
                <a:solidFill>
                  <a:schemeClr val="accent5"/>
                </a:solidFill>
              </a:rPr>
              <a:t>. </a:t>
            </a:r>
            <a:r>
              <a:rPr lang="de-LU" dirty="0" err="1">
                <a:solidFill>
                  <a:schemeClr val="accent5"/>
                </a:solidFill>
              </a:rPr>
              <a:t>For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further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info</a:t>
            </a:r>
            <a:r>
              <a:rPr lang="de-LU" dirty="0">
                <a:solidFill>
                  <a:schemeClr val="accent5"/>
                </a:solidFill>
              </a:rPr>
              <a:t>, </a:t>
            </a:r>
            <a:r>
              <a:rPr lang="de-LU" dirty="0" err="1">
                <a:solidFill>
                  <a:schemeClr val="accent5"/>
                </a:solidFill>
              </a:rPr>
              <a:t>look</a:t>
            </a:r>
            <a:r>
              <a:rPr lang="de-LU" dirty="0">
                <a:solidFill>
                  <a:schemeClr val="accent5"/>
                </a:solidFill>
              </a:rPr>
              <a:t> </a:t>
            </a:r>
            <a:r>
              <a:rPr lang="de-LU" dirty="0" err="1">
                <a:solidFill>
                  <a:schemeClr val="accent5"/>
                </a:solidFill>
              </a:rPr>
              <a:t>the</a:t>
            </a:r>
            <a:r>
              <a:rPr lang="de-LU" dirty="0">
                <a:solidFill>
                  <a:schemeClr val="accent5"/>
                </a:solidFill>
              </a:rPr>
              <a:t> </a:t>
            </a:r>
            <a:r>
              <a:rPr lang="de-LU" i="1" dirty="0" err="1">
                <a:solidFill>
                  <a:schemeClr val="accent5"/>
                </a:solidFill>
              </a:rPr>
              <a:t>supfunc.py</a:t>
            </a:r>
            <a:r>
              <a:rPr lang="de-LU" dirty="0">
                <a:solidFill>
                  <a:schemeClr val="accent5"/>
                </a:solidFill>
              </a:rPr>
              <a:t> </a:t>
            </a:r>
            <a:r>
              <a:rPr lang="de-LU" dirty="0" err="1">
                <a:solidFill>
                  <a:schemeClr val="accent5"/>
                </a:solidFill>
              </a:rPr>
              <a:t>file</a:t>
            </a:r>
            <a:r>
              <a:rPr lang="de-LU" dirty="0">
                <a:solidFill>
                  <a:schemeClr val="accent5"/>
                </a:solidFill>
              </a:rPr>
              <a:t>.</a:t>
            </a:r>
            <a:endParaRPr lang="en-US" dirty="0">
              <a:solidFill>
                <a:schemeClr val="accent5"/>
              </a:solidFill>
            </a:endParaRPr>
          </a:p>
          <a:p>
            <a:pPr>
              <a:lnSpc>
                <a:spcPct val="300000"/>
              </a:lnSpc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EBAEA-592B-1FFC-18D5-FB483E545C0D}"/>
              </a:ext>
            </a:extLst>
          </p:cNvPr>
          <p:cNvSpPr txBox="1"/>
          <p:nvPr/>
        </p:nvSpPr>
        <p:spPr>
          <a:xfrm>
            <a:off x="1323996" y="1424741"/>
            <a:ext cx="1380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5400" b="1" dirty="0">
              <a:solidFill>
                <a:srgbClr val="7698CC"/>
              </a:solidFill>
            </a:endParaRPr>
          </a:p>
          <a:p>
            <a:pPr lvl="0">
              <a:lnSpc>
                <a:spcPct val="200000"/>
              </a:lnSpc>
            </a:pPr>
            <a:r>
              <a:rPr lang="de-AT" sz="5400" b="1" dirty="0">
                <a:solidFill>
                  <a:srgbClr val="7698CC"/>
                </a:solidFill>
              </a:rPr>
              <a:t>1.</a:t>
            </a:r>
            <a:endParaRPr lang="en-US" sz="5400" b="1" dirty="0">
              <a:solidFill>
                <a:srgbClr val="7698CC"/>
              </a:solidFill>
            </a:endParaRPr>
          </a:p>
          <a:p>
            <a:pPr lvl="0"/>
            <a:r>
              <a:rPr lang="de-AT" sz="5400" b="1" dirty="0">
                <a:solidFill>
                  <a:srgbClr val="7698CC"/>
                </a:solidFill>
              </a:rPr>
              <a:t>2.</a:t>
            </a:r>
            <a:endParaRPr lang="en-US" sz="5400" b="1" dirty="0">
              <a:solidFill>
                <a:srgbClr val="7698CC"/>
              </a:solidFill>
            </a:endParaRPr>
          </a:p>
          <a:p>
            <a:pPr lvl="0"/>
            <a:endParaRPr lang="en-US" sz="5400" b="1" dirty="0">
              <a:solidFill>
                <a:srgbClr val="7698CC"/>
              </a:solidFill>
            </a:endParaRPr>
          </a:p>
          <a:p>
            <a:endParaRPr lang="en-US" sz="5400" b="1" dirty="0">
              <a:solidFill>
                <a:srgbClr val="7698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1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3DE35AC-A34C-DDEC-7D55-C7D984B29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000" y="1582724"/>
            <a:ext cx="9540000" cy="109252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6016348-D429-EB63-379F-76DDBE85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00" y="4455459"/>
            <a:ext cx="9540000" cy="15135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48DD1-5E25-A6CB-247B-C75AE08F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9</a:t>
            </a:fld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063CC72-3A93-6DCB-AEF9-44DD8F7357A8}"/>
              </a:ext>
            </a:extLst>
          </p:cNvPr>
          <p:cNvSpPr txBox="1">
            <a:spLocks/>
          </p:cNvSpPr>
          <p:nvPr/>
        </p:nvSpPr>
        <p:spPr>
          <a:xfrm>
            <a:off x="1558824" y="515357"/>
            <a:ext cx="9310924" cy="896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LU" sz="2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DAILY DATA</a:t>
            </a:r>
            <a:endParaRPr lang="de-DE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CC4AD68-4217-1F6C-10D0-15A1EACD3A97}"/>
              </a:ext>
            </a:extLst>
          </p:cNvPr>
          <p:cNvSpPr txBox="1">
            <a:spLocks/>
          </p:cNvSpPr>
          <p:nvPr/>
        </p:nvSpPr>
        <p:spPr>
          <a:xfrm>
            <a:off x="1732910" y="3372669"/>
            <a:ext cx="9310924" cy="896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LU" sz="2700" b="1" dirty="0">
                <a:solidFill>
                  <a:srgbClr val="7698CC"/>
                </a:solidFill>
              </a:rPr>
              <a:t>USING INTRA - DAILY DATA</a:t>
            </a:r>
            <a:endParaRPr lang="de-DE" sz="2700" dirty="0">
              <a:solidFill>
                <a:srgbClr val="7698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9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355</Words>
  <Application>Microsoft Macintosh PowerPoint</Application>
  <PresentationFormat>Widescreen</PresentationFormat>
  <Paragraphs>63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PREDICTED BITCOIN PRICES AND RETURNS WITH ML ALGORITHMS</vt:lpstr>
      <vt:lpstr>THE OBJECTIVE &amp; DATA COLLECTION</vt:lpstr>
      <vt:lpstr> PRELIMINARY ANALYSIS OF THE DATA [1]  </vt:lpstr>
      <vt:lpstr> PRELIMINARY ANALYSIS OF THE DATA [2]  </vt:lpstr>
      <vt:lpstr> MODEL CONSTRUCTION: SVR </vt:lpstr>
      <vt:lpstr> MODEL PERFORMANCE: SVM </vt:lpstr>
      <vt:lpstr> MODEL PERFORMANCE: RFR </vt:lpstr>
      <vt:lpstr> MODEL CONSTRUCTION: RFR </vt:lpstr>
      <vt:lpstr>PowerPoint Presentation</vt:lpstr>
      <vt:lpstr>PowerPoint Presentation</vt:lpstr>
      <vt:lpstr>PowerPoint Presentation</vt:lpstr>
      <vt:lpstr>PowerPoint Presentation</vt:lpstr>
      <vt:lpstr> Appendix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Predicted Bitcoin prices and returns with ML algorithms</dc:title>
  <dc:creator>k4chpxhzcf@univie.onmicrosoft.com</dc:creator>
  <cp:lastModifiedBy>t5u3lubbju@univie.onmicrosoft.com</cp:lastModifiedBy>
  <cp:revision>15</cp:revision>
  <dcterms:created xsi:type="dcterms:W3CDTF">2022-07-31T13:18:23Z</dcterms:created>
  <dcterms:modified xsi:type="dcterms:W3CDTF">2022-08-02T15:24:12Z</dcterms:modified>
</cp:coreProperties>
</file>